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77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14" autoAdjust="0"/>
  </p:normalViewPr>
  <p:slideViewPr>
    <p:cSldViewPr snapToGrid="0">
      <p:cViewPr varScale="1">
        <p:scale>
          <a:sx n="131" d="100"/>
          <a:sy n="131" d="100"/>
        </p:scale>
        <p:origin x="408" y="18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en-US" smtClean="0"/>
              <a:t>10/2/18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en-US" smtClean="0"/>
              <a:t>10/2/18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>
                    <a:lumMod val="7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2EE9-AF66-483C-961F-59B9F002993E}" type="datetime1">
              <a:rPr lang="en-US" smtClean="0"/>
              <a:pPr/>
              <a:t>10/2/18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AFD5-7FA3-40FB-875B-457FB46B25A4}" type="datetime1">
              <a:rPr lang="en-US" smtClean="0"/>
              <a:pPr/>
              <a:t>10/2/18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D63E2-E931-4653-BB33-A910E07D11B2}" type="datetime1">
              <a:rPr lang="en-US" smtClean="0"/>
              <a:pPr/>
              <a:t>10/2/18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1948" y="283"/>
            <a:ext cx="4427508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1F43-559A-4B47-A959-EFB6142CA3A9}" type="datetime1">
              <a:rPr lang="en-US" smtClean="0"/>
              <a:pPr/>
              <a:t>10/2/18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1AED-24AE-4AC7-940D-F7106D2788A3}" type="datetime1">
              <a:rPr lang="en-US" smtClean="0"/>
              <a:pPr/>
              <a:t>10/2/18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5771-5E10-4A19-AB0E-909293152332}" type="datetime1">
              <a:rPr lang="en-US" smtClean="0"/>
              <a:pPr/>
              <a:t>10/2/18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6FD5-B03F-45D5-A178-114C548C0032}" type="datetime1">
              <a:rPr lang="en-US" smtClean="0"/>
              <a:pPr/>
              <a:t>10/2/18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6439" y="283"/>
            <a:ext cx="4435717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12C0-B102-441D-AA86-2C80DFA84E68}" type="datetime1">
              <a:rPr lang="en-US" smtClean="0"/>
              <a:pPr/>
              <a:t>10/2/18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6439" y="283"/>
            <a:ext cx="4435717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0B12-F9DE-47EF-A076-CF602073F1B2}" type="datetime1">
              <a:rPr lang="en-US" smtClean="0"/>
              <a:pPr/>
              <a:t>10/2/18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C8B93266-8FB4-430B-8AE3-3A53F50E1A0B}" type="datetime1">
              <a:rPr lang="en-US" smtClean="0"/>
              <a:pPr/>
              <a:t>10/2/18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Attitude: </a:t>
            </a:r>
            <a:br>
              <a:rPr lang="en-US" dirty="0"/>
            </a:br>
            <a:r>
              <a:rPr lang="en-US" dirty="0"/>
              <a:t>Key To Success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Dr. Frank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Tracz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06679-0AFC-7F42-B509-D587F4818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is Not: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F150D-A30C-704A-84BF-040FC8851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Do</a:t>
            </a:r>
          </a:p>
          <a:p>
            <a:r>
              <a:rPr lang="en-US" dirty="0"/>
              <a:t>Will Do.</a:t>
            </a:r>
          </a:p>
        </p:txBody>
      </p:sp>
    </p:spTree>
    <p:extLst>
      <p:ext uri="{BB962C8B-B14F-4D97-AF65-F5344CB8AC3E}">
        <p14:creationId xmlns:p14="http://schemas.microsoft.com/office/powerpoint/2010/main" val="262971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198D3-1640-6D4B-AFF2-3C368EC51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what you do “do”!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1AA30-6D2A-2744-A49C-A84C6034B8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Need More ”Do Do”!</a:t>
            </a:r>
          </a:p>
        </p:txBody>
      </p:sp>
    </p:spTree>
    <p:extLst>
      <p:ext uri="{BB962C8B-B14F-4D97-AF65-F5344CB8AC3E}">
        <p14:creationId xmlns:p14="http://schemas.microsoft.com/office/powerpoint/2010/main" val="105412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82BFB-D773-524D-872B-379D03883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Applicable 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850EE-A4CF-2649-BEAE-82A3BC59B8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All Want It!</a:t>
            </a:r>
          </a:p>
          <a:p>
            <a:r>
              <a:rPr lang="en-US" dirty="0"/>
              <a:t>We All Need It!</a:t>
            </a:r>
          </a:p>
        </p:txBody>
      </p:sp>
    </p:spTree>
    <p:extLst>
      <p:ext uri="{BB962C8B-B14F-4D97-AF65-F5344CB8AC3E}">
        <p14:creationId xmlns:p14="http://schemas.microsoft.com/office/powerpoint/2010/main" val="246635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ED2BC-DE25-7C49-A658-B6652DA3F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Impressions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2037F-B395-9549-9115-5C00F91700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</a:t>
            </a:r>
          </a:p>
          <a:p>
            <a:pPr marL="1028700" lvl="2" indent="-342900">
              <a:buAutoNum type="arabicPeriod"/>
            </a:pPr>
            <a:r>
              <a:rPr lang="en-US" dirty="0"/>
              <a:t>Feet on Floor</a:t>
            </a:r>
          </a:p>
          <a:p>
            <a:pPr marL="1028700" lvl="2" indent="-342900">
              <a:buAutoNum type="arabicPeriod"/>
            </a:pPr>
            <a:r>
              <a:rPr lang="en-US" dirty="0"/>
              <a:t>Sit Taller</a:t>
            </a:r>
          </a:p>
          <a:p>
            <a:pPr marL="1028700" lvl="2" indent="-342900">
              <a:buAutoNum type="arabicPeriod"/>
            </a:pPr>
            <a:r>
              <a:rPr lang="en-US" dirty="0"/>
              <a:t>Taller.</a:t>
            </a:r>
          </a:p>
          <a:p>
            <a:pPr marL="1028700" lvl="2" indent="-342900">
              <a:buAutoNum type="arabicPeriod"/>
            </a:pPr>
            <a:r>
              <a:rPr lang="en-US" dirty="0"/>
              <a:t>Scoot up 6 inches on chair</a:t>
            </a:r>
          </a:p>
          <a:p>
            <a:pPr marL="1028700" lvl="2" indent="-342900">
              <a:buAutoNum type="arabicPeriod"/>
            </a:pPr>
            <a:r>
              <a:rPr lang="en-US" dirty="0"/>
              <a:t>Sit Taller</a:t>
            </a:r>
          </a:p>
          <a:p>
            <a:pPr marL="1028700" lvl="2" indent="-342900">
              <a:buAutoNum type="arabicPeriod"/>
            </a:pPr>
            <a:r>
              <a:rPr lang="en-US" dirty="0"/>
              <a:t>Look Around…What Do You See?</a:t>
            </a:r>
          </a:p>
          <a:p>
            <a:pPr marL="1028700" lvl="2" indent="-342900">
              <a:buAutoNum type="arabicPeriod"/>
            </a:pPr>
            <a:r>
              <a:rPr lang="en-US" dirty="0"/>
              <a:t>What Have You Established?</a:t>
            </a:r>
          </a:p>
          <a:p>
            <a:r>
              <a:rPr lang="en-US" dirty="0"/>
              <a:t>“Standards and Expectations”</a:t>
            </a:r>
          </a:p>
          <a:p>
            <a:r>
              <a:rPr lang="en-US" dirty="0"/>
              <a:t>“The Way”</a:t>
            </a:r>
          </a:p>
          <a:p>
            <a:pPr marL="685800" lvl="2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6090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DDDDB-ABD5-F842-A225-D78B0F1DB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We/Us Replaces I/Me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44AC0-6AF4-A84B-ABC8-1EA71B6C24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We/Us = Becomes Habit</a:t>
            </a:r>
          </a:p>
          <a:p>
            <a:endParaRPr lang="en-US" dirty="0"/>
          </a:p>
          <a:p>
            <a:r>
              <a:rPr lang="en-US" dirty="0"/>
              <a:t>I/Me = This is Easier!!! (Sit Up!)</a:t>
            </a:r>
          </a:p>
        </p:txBody>
      </p:sp>
    </p:spTree>
    <p:extLst>
      <p:ext uri="{BB962C8B-B14F-4D97-AF65-F5344CB8AC3E}">
        <p14:creationId xmlns:p14="http://schemas.microsoft.com/office/powerpoint/2010/main" val="113945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F09B1-EAD1-8B43-AE4A-129AA0C5C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 with great 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209B9-318D-7240-A669-F5DF87F9F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Pause the Starting Point</a:t>
            </a:r>
          </a:p>
          <a:p>
            <a:r>
              <a:rPr lang="en-US" dirty="0"/>
              <a:t>Move Up and Forward</a:t>
            </a:r>
          </a:p>
          <a:p>
            <a:r>
              <a:rPr lang="en-US" dirty="0"/>
              <a:t>Start with Good Habits then Teach!</a:t>
            </a:r>
          </a:p>
          <a:p>
            <a:r>
              <a:rPr lang="en-US" dirty="0"/>
              <a:t>Rehearsals </a:t>
            </a:r>
            <a:r>
              <a:rPr lang="en-US" u="sng" dirty="0"/>
              <a:t>Have</a:t>
            </a:r>
            <a:r>
              <a:rPr lang="en-US" dirty="0"/>
              <a:t> to be Better than Performance</a:t>
            </a:r>
          </a:p>
        </p:txBody>
      </p:sp>
    </p:spTree>
    <p:extLst>
      <p:ext uri="{BB962C8B-B14F-4D97-AF65-F5344CB8AC3E}">
        <p14:creationId xmlns:p14="http://schemas.microsoft.com/office/powerpoint/2010/main" val="182599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FC61387-F0DE-B042-9B81-A5218518622B}"/>
              </a:ext>
            </a:extLst>
          </p:cNvPr>
          <p:cNvSpPr/>
          <p:nvPr/>
        </p:nvSpPr>
        <p:spPr>
          <a:xfrm>
            <a:off x="3103945" y="2048718"/>
            <a:ext cx="5984111" cy="36113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46A910-CF13-F444-8F6D-6CD918DBDB22}"/>
              </a:ext>
            </a:extLst>
          </p:cNvPr>
          <p:cNvSpPr txBox="1"/>
          <p:nvPr/>
        </p:nvSpPr>
        <p:spPr>
          <a:xfrm>
            <a:off x="5011839" y="3561981"/>
            <a:ext cx="281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2"/>
                </a:solidFill>
              </a:rPr>
              <a:t>COMFORT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98A95F-74ED-B448-8654-A48F2FD1E991}"/>
              </a:ext>
            </a:extLst>
          </p:cNvPr>
          <p:cNvSpPr txBox="1"/>
          <p:nvPr/>
        </p:nvSpPr>
        <p:spPr>
          <a:xfrm>
            <a:off x="1528392" y="5429187"/>
            <a:ext cx="2673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Our Goal!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369EA4E-5B32-E04E-A786-3D557E60C504}"/>
              </a:ext>
            </a:extLst>
          </p:cNvPr>
          <p:cNvCxnSpPr>
            <a:stCxn id="4" idx="0"/>
            <a:endCxn id="3" idx="1"/>
          </p:cNvCxnSpPr>
          <p:nvPr/>
        </p:nvCxnSpPr>
        <p:spPr>
          <a:xfrm flipV="1">
            <a:off x="2865268" y="3854369"/>
            <a:ext cx="2146571" cy="1574818"/>
          </a:xfrm>
          <a:prstGeom prst="straightConnector1">
            <a:avLst/>
          </a:prstGeom>
          <a:ln w="66675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3FD20AE-3FDE-CF4D-A8DA-961D3515416B}"/>
              </a:ext>
            </a:extLst>
          </p:cNvPr>
          <p:cNvSpPr txBox="1"/>
          <p:nvPr/>
        </p:nvSpPr>
        <p:spPr>
          <a:xfrm>
            <a:off x="9088056" y="984738"/>
            <a:ext cx="29260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Wall of Some Doubt (I/Me) </a:t>
            </a:r>
          </a:p>
          <a:p>
            <a:r>
              <a:rPr lang="en-US" sz="2800" dirty="0"/>
              <a:t>	EGO!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6388873-B654-2C4D-BFFC-4C58D637C00E}"/>
              </a:ext>
            </a:extLst>
          </p:cNvPr>
          <p:cNvCxnSpPr>
            <a:stCxn id="8" idx="1"/>
            <a:endCxn id="2" idx="7"/>
          </p:cNvCxnSpPr>
          <p:nvPr/>
        </p:nvCxnSpPr>
        <p:spPr>
          <a:xfrm flipH="1">
            <a:off x="8211703" y="1677236"/>
            <a:ext cx="876353" cy="900345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117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F09B1-EAD1-8B43-AE4A-129AA0C5C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#1 Fear of 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209B9-318D-7240-A669-F5DF87F9F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Embarrassment!</a:t>
            </a:r>
          </a:p>
          <a:p>
            <a:r>
              <a:rPr lang="en-US" dirty="0"/>
              <a:t>Great Leaders/Teachers Create Trust Relationships</a:t>
            </a:r>
          </a:p>
        </p:txBody>
      </p:sp>
    </p:spTree>
    <p:extLst>
      <p:ext uri="{BB962C8B-B14F-4D97-AF65-F5344CB8AC3E}">
        <p14:creationId xmlns:p14="http://schemas.microsoft.com/office/powerpoint/2010/main" val="81074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2D46D-EF31-F143-99DB-714023AD7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Choose to Understand before being understood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75C2F-2677-374B-84E3-E39BADE61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Habits That Make Us</a:t>
            </a:r>
          </a:p>
          <a:p>
            <a:pPr lvl="1"/>
            <a:r>
              <a:rPr lang="en-US" sz="2000" dirty="0"/>
              <a:t>Clasp Hands</a:t>
            </a:r>
          </a:p>
          <a:p>
            <a:pPr lvl="2"/>
            <a:r>
              <a:rPr lang="en-US" sz="1800" dirty="0"/>
              <a:t>Left or Right Thumb on Top?</a:t>
            </a:r>
          </a:p>
          <a:p>
            <a:pPr lvl="2"/>
            <a:r>
              <a:rPr lang="en-US" sz="1800" dirty="0"/>
              <a:t>Which is Correct?</a:t>
            </a:r>
          </a:p>
          <a:p>
            <a:pPr lvl="2"/>
            <a:r>
              <a:rPr lang="en-US" sz="1800" dirty="0"/>
              <a:t>Right on Top = Good Lovers!</a:t>
            </a:r>
          </a:p>
          <a:p>
            <a:pPr lvl="2"/>
            <a:r>
              <a:rPr lang="en-US" sz="1800" dirty="0"/>
              <a:t>Left on Top = Good Thinkers!</a:t>
            </a:r>
          </a:p>
          <a:p>
            <a:pPr lvl="2"/>
            <a:r>
              <a:rPr lang="en-US" sz="1800" dirty="0"/>
              <a:t>Even? = Think You’re Good Lovers!</a:t>
            </a:r>
          </a:p>
        </p:txBody>
      </p:sp>
    </p:spTree>
    <p:extLst>
      <p:ext uri="{BB962C8B-B14F-4D97-AF65-F5344CB8AC3E}">
        <p14:creationId xmlns:p14="http://schemas.microsoft.com/office/powerpoint/2010/main" val="400522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8684F-66B8-4D4B-BB22-4893F15AA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Habits Do Not Last!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46468-A1F7-DC49-A0B9-64FEA057C6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Shower, Food, Cut Lawn</a:t>
            </a:r>
          </a:p>
          <a:p>
            <a:r>
              <a:rPr lang="en-US" dirty="0"/>
              <a:t>You Have to Keep Doing It!</a:t>
            </a:r>
          </a:p>
          <a:p>
            <a:r>
              <a:rPr lang="en-US" dirty="0"/>
              <a:t>“Old Way” is the Habit</a:t>
            </a:r>
          </a:p>
          <a:p>
            <a:r>
              <a:rPr lang="en-US" dirty="0"/>
              <a:t>Teaching Techniques Makes the Difference</a:t>
            </a:r>
          </a:p>
          <a:p>
            <a:r>
              <a:rPr lang="en-US" dirty="0"/>
              <a:t>“Different” Reverts Back to Talking, Distractions!</a:t>
            </a:r>
          </a:p>
          <a:p>
            <a:r>
              <a:rPr lang="en-US" dirty="0"/>
              <a:t>Looking Different Looks/Feels Wrong</a:t>
            </a:r>
          </a:p>
          <a:p>
            <a:r>
              <a:rPr lang="en-US" dirty="0"/>
              <a:t>It Needs to be Comfortable Change</a:t>
            </a:r>
          </a:p>
        </p:txBody>
      </p:sp>
    </p:spTree>
    <p:extLst>
      <p:ext uri="{BB962C8B-B14F-4D97-AF65-F5344CB8AC3E}">
        <p14:creationId xmlns:p14="http://schemas.microsoft.com/office/powerpoint/2010/main" val="392399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FB2F5-A474-734A-A05D-23892CB73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Attitudes/Skills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D7689-51F5-DE45-AC2C-6B3CFEF6A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Context/Content</a:t>
            </a:r>
          </a:p>
          <a:p>
            <a:r>
              <a:rPr lang="en-US" dirty="0"/>
              <a:t>Affective/Cognitive</a:t>
            </a:r>
          </a:p>
        </p:txBody>
      </p:sp>
    </p:spTree>
    <p:extLst>
      <p:ext uri="{BB962C8B-B14F-4D97-AF65-F5344CB8AC3E}">
        <p14:creationId xmlns:p14="http://schemas.microsoft.com/office/powerpoint/2010/main" val="176397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03EE3-364A-5749-A408-7A810C021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6A4EA-5A00-294E-BC1F-A51C89698D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2920" indent="-457200">
              <a:buAutoNum type="arabicPeriod"/>
            </a:pPr>
            <a:r>
              <a:rPr lang="en-US" dirty="0"/>
              <a:t>SL Groups</a:t>
            </a:r>
          </a:p>
          <a:p>
            <a:pPr marL="502920" indent="-457200">
              <a:buAutoNum type="arabicPeriod"/>
            </a:pPr>
            <a:r>
              <a:rPr lang="en-US" dirty="0"/>
              <a:t>Identify</a:t>
            </a:r>
          </a:p>
          <a:p>
            <a:pPr marL="708660" lvl="1" indent="-342900">
              <a:buAutoNum type="alphaLcPeriod"/>
            </a:pPr>
            <a:r>
              <a:rPr lang="en-US" dirty="0"/>
              <a:t>Your Leadership “Habits”</a:t>
            </a:r>
          </a:p>
          <a:p>
            <a:pPr marL="708660" lvl="1" indent="-342900">
              <a:buAutoNum type="alphaLcPeriod" startAt="2"/>
            </a:pPr>
            <a:r>
              <a:rPr lang="en-US" dirty="0"/>
              <a:t>Their habits</a:t>
            </a:r>
          </a:p>
          <a:p>
            <a:pPr marL="708660" lvl="1" indent="-342900">
              <a:buAutoNum type="alphaLcPeriod" startAt="2"/>
            </a:pPr>
            <a:r>
              <a:rPr lang="en-US" dirty="0"/>
              <a:t>Mediate the Two</a:t>
            </a:r>
          </a:p>
          <a:p>
            <a:pPr marL="365760" lvl="1" indent="0">
              <a:buNone/>
            </a:pPr>
            <a:r>
              <a:rPr lang="en-US" dirty="0"/>
              <a:t>d.   What is Your Plan for:</a:t>
            </a:r>
          </a:p>
          <a:p>
            <a:pPr lvl="2">
              <a:buFontTx/>
              <a:buChar char="-"/>
            </a:pPr>
            <a:r>
              <a:rPr lang="en-US" dirty="0"/>
              <a:t>First Meet/Rehearsal</a:t>
            </a:r>
          </a:p>
          <a:p>
            <a:pPr lvl="2">
              <a:buFontTx/>
              <a:buChar char="-"/>
            </a:pPr>
            <a:r>
              <a:rPr lang="en-US" dirty="0"/>
              <a:t>Plan Your First Day with a Schedule, Goals, and Outcomes!</a:t>
            </a:r>
          </a:p>
        </p:txBody>
      </p:sp>
    </p:spTree>
    <p:extLst>
      <p:ext uri="{BB962C8B-B14F-4D97-AF65-F5344CB8AC3E}">
        <p14:creationId xmlns:p14="http://schemas.microsoft.com/office/powerpoint/2010/main" val="77646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F704A-DCFA-8A4E-8B8D-1D44A612A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Comfort Zone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5A67D-2596-184D-A6D4-3558771DA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Leave it, it Must be Safe to Do So</a:t>
            </a:r>
          </a:p>
          <a:p>
            <a:r>
              <a:rPr lang="en-US" dirty="0"/>
              <a:t>Has to be Challenging With a Reward</a:t>
            </a:r>
          </a:p>
          <a:p>
            <a:r>
              <a:rPr lang="en-US" dirty="0"/>
              <a:t>Create a “New” Comfort Zone!!</a:t>
            </a:r>
          </a:p>
        </p:txBody>
      </p:sp>
    </p:spTree>
    <p:extLst>
      <p:ext uri="{BB962C8B-B14F-4D97-AF65-F5344CB8AC3E}">
        <p14:creationId xmlns:p14="http://schemas.microsoft.com/office/powerpoint/2010/main" val="188321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9EEB7-DD82-6B4A-8F54-EEC9C57FF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8115C-74F5-4D4D-8594-130E8AD0E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Happens “After” You Do Something</a:t>
            </a:r>
          </a:p>
          <a:p>
            <a:r>
              <a:rPr lang="en-US" dirty="0"/>
              <a:t>You </a:t>
            </a:r>
            <a:r>
              <a:rPr lang="en-US" u="sng" dirty="0"/>
              <a:t>Then</a:t>
            </a:r>
            <a:r>
              <a:rPr lang="en-US" dirty="0"/>
              <a:t> Feel Good About Doing Something!</a:t>
            </a:r>
          </a:p>
          <a:p>
            <a:r>
              <a:rPr lang="en-US" dirty="0"/>
              <a:t>Put Them in the Presence of Courage</a:t>
            </a:r>
          </a:p>
          <a:p>
            <a:r>
              <a:rPr lang="en-US" dirty="0"/>
              <a:t>Don’t Blow Sunshine!</a:t>
            </a:r>
          </a:p>
        </p:txBody>
      </p:sp>
    </p:spTree>
    <p:extLst>
      <p:ext uri="{BB962C8B-B14F-4D97-AF65-F5344CB8AC3E}">
        <p14:creationId xmlns:p14="http://schemas.microsoft.com/office/powerpoint/2010/main" val="232937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00076-81A6-A44E-91A1-F911FAF83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Leaders vs. Followers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9F3D8-32FB-F144-9846-9722DDF7D6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Action Forces an “Over action”</a:t>
            </a:r>
          </a:p>
          <a:p>
            <a:r>
              <a:rPr lang="en-US" dirty="0"/>
              <a:t>Ego and I/Me Take Over</a:t>
            </a:r>
          </a:p>
          <a:p>
            <a:r>
              <a:rPr lang="en-US" dirty="0"/>
              <a:t>Take the Lid Off the Salt Shaker. What Happens?</a:t>
            </a:r>
          </a:p>
          <a:p>
            <a:r>
              <a:rPr lang="en-US" dirty="0"/>
              <a:t>Argue for Your Limitations and You Own Them!</a:t>
            </a:r>
          </a:p>
        </p:txBody>
      </p:sp>
    </p:spTree>
    <p:extLst>
      <p:ext uri="{BB962C8B-B14F-4D97-AF65-F5344CB8AC3E}">
        <p14:creationId xmlns:p14="http://schemas.microsoft.com/office/powerpoint/2010/main" val="428967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A3662-59D6-F444-AD57-1F17C427E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You, your talents, your limitations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FC8D9-4C46-BB42-A6C9-BDA75F64F7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Worst Members/Students will Make You the </a:t>
            </a:r>
            <a:r>
              <a:rPr lang="en-US" u="sng" dirty="0"/>
              <a:t>Best</a:t>
            </a:r>
            <a:r>
              <a:rPr lang="en-US" dirty="0"/>
              <a:t> Teacher</a:t>
            </a:r>
          </a:p>
          <a:p>
            <a:r>
              <a:rPr lang="en-US" dirty="0"/>
              <a:t>We Set our Limits, Nobody Else does</a:t>
            </a: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23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CBB03-BFA7-0940-8FAA-0CF08DBC7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ctr">
              <a:lnSpc>
                <a:spcPct val="100000"/>
              </a:lnSpc>
              <a:buNone/>
            </a:pPr>
            <a:r>
              <a:rPr lang="en-US" sz="3200" dirty="0"/>
              <a:t>Talent</a:t>
            </a:r>
          </a:p>
          <a:p>
            <a:pPr marL="45720" indent="0" algn="ctr">
              <a:lnSpc>
                <a:spcPct val="100000"/>
              </a:lnSpc>
              <a:buNone/>
            </a:pPr>
            <a:r>
              <a:rPr lang="en-US" sz="3200" dirty="0"/>
              <a:t>+</a:t>
            </a:r>
          </a:p>
          <a:p>
            <a:pPr marL="45720" indent="0" algn="ctr">
              <a:lnSpc>
                <a:spcPct val="100000"/>
              </a:lnSpc>
              <a:buNone/>
            </a:pPr>
            <a:r>
              <a:rPr lang="en-US" sz="3200" dirty="0"/>
              <a:t>Effort</a:t>
            </a:r>
          </a:p>
          <a:p>
            <a:pPr marL="45720" indent="0" algn="ctr">
              <a:lnSpc>
                <a:spcPct val="120000"/>
              </a:lnSpc>
              <a:buNone/>
            </a:pPr>
            <a:r>
              <a:rPr lang="en-US" sz="3200" dirty="0"/>
              <a:t>Skills!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D501627-0403-2148-B14E-62B1A4AA8186}"/>
              </a:ext>
            </a:extLst>
          </p:cNvPr>
          <p:cNvCxnSpPr>
            <a:cxnSpLocks/>
          </p:cNvCxnSpPr>
          <p:nvPr/>
        </p:nvCxnSpPr>
        <p:spPr>
          <a:xfrm flipH="1">
            <a:off x="4951828" y="3953022"/>
            <a:ext cx="2138290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68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09712-2513-A440-982A-907BE4A93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Value – to a 20yr. old is different than it is to a 62 year old!</a:t>
            </a:r>
          </a:p>
          <a:p>
            <a:r>
              <a:rPr lang="en-US" dirty="0"/>
              <a:t>Why?</a:t>
            </a:r>
          </a:p>
          <a:p>
            <a:r>
              <a:rPr lang="en-US" dirty="0"/>
              <a:t>What Would You Do if Your Knew You Couldn’t Fail?</a:t>
            </a:r>
          </a:p>
          <a:p>
            <a:r>
              <a:rPr lang="en-US" dirty="0"/>
              <a:t>Sometimes, We Don’t like What We Love</a:t>
            </a:r>
          </a:p>
        </p:txBody>
      </p:sp>
    </p:spTree>
    <p:extLst>
      <p:ext uri="{BB962C8B-B14F-4D97-AF65-F5344CB8AC3E}">
        <p14:creationId xmlns:p14="http://schemas.microsoft.com/office/powerpoint/2010/main" val="339286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FD81E-288F-574E-B137-7F45EFE40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Continuum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635AD-A0FE-F34A-B8A3-649F7384BD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marL="45720" indent="0">
              <a:buNone/>
            </a:pPr>
            <a:r>
              <a:rPr lang="en-US" dirty="0"/>
              <a:t>	Past				Now				Future</a:t>
            </a:r>
          </a:p>
          <a:p>
            <a:endParaRPr lang="en-US" dirty="0"/>
          </a:p>
          <a:p>
            <a:endParaRPr lang="en-US" dirty="0"/>
          </a:p>
          <a:p>
            <a:pPr marL="45720" indent="0">
              <a:buNone/>
            </a:pPr>
            <a:endParaRPr lang="en-US" dirty="0"/>
          </a:p>
          <a:p>
            <a:r>
              <a:rPr lang="en-US" dirty="0"/>
              <a:t>What Does Each Mean to You?</a:t>
            </a:r>
          </a:p>
          <a:p>
            <a:r>
              <a:rPr lang="en-US" dirty="0"/>
              <a:t>Are They Mutually Exclusive?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696229C-A9D3-4342-A828-E5AEBF264997}"/>
              </a:ext>
            </a:extLst>
          </p:cNvPr>
          <p:cNvCxnSpPr/>
          <p:nvPr/>
        </p:nvCxnSpPr>
        <p:spPr>
          <a:xfrm>
            <a:off x="2841674" y="2982351"/>
            <a:ext cx="29401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289AA35-0ADC-8349-8D7F-24F325B7505D}"/>
              </a:ext>
            </a:extLst>
          </p:cNvPr>
          <p:cNvCxnSpPr/>
          <p:nvPr/>
        </p:nvCxnSpPr>
        <p:spPr>
          <a:xfrm>
            <a:off x="6513342" y="3010486"/>
            <a:ext cx="29823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78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8BFA6-89EE-A547-8783-77849B21A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4B11E-95B6-5749-B5E2-39EC5A69A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Pair Up</a:t>
            </a:r>
          </a:p>
          <a:p>
            <a:r>
              <a:rPr lang="en-US" dirty="0"/>
              <a:t>Find Something to Read</a:t>
            </a:r>
          </a:p>
          <a:p>
            <a:r>
              <a:rPr lang="en-US" dirty="0"/>
              <a:t>Go: Read Out Loud to Each Other</a:t>
            </a:r>
          </a:p>
        </p:txBody>
      </p:sp>
    </p:spTree>
    <p:extLst>
      <p:ext uri="{BB962C8B-B14F-4D97-AF65-F5344CB8AC3E}">
        <p14:creationId xmlns:p14="http://schemas.microsoft.com/office/powerpoint/2010/main" val="275203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DAF88-7B41-BA4A-9661-577ACE5967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2920" indent="-457200">
              <a:buAutoNum type="arabicPeriod"/>
            </a:pPr>
            <a:r>
              <a:rPr lang="en-US" dirty="0"/>
              <a:t>What did you Hear?</a:t>
            </a:r>
          </a:p>
          <a:p>
            <a:pPr marL="502920" indent="-457200">
              <a:buAutoNum type="arabicPeriod"/>
            </a:pPr>
            <a:r>
              <a:rPr lang="en-US" dirty="0"/>
              <a:t>What did they Say?</a:t>
            </a:r>
          </a:p>
          <a:p>
            <a:pPr marL="502920" indent="-457200">
              <a:buAutoNum type="arabicPeriod"/>
            </a:pPr>
            <a:r>
              <a:rPr lang="en-US" dirty="0"/>
              <a:t>You can’t Read and Listen at the Same Time!!</a:t>
            </a:r>
          </a:p>
          <a:p>
            <a:pPr marL="502920" indent="-457200">
              <a:buAutoNum type="arabicPeriod"/>
            </a:pPr>
            <a:r>
              <a:rPr lang="en-US" dirty="0"/>
              <a:t>People Don’t Know This!</a:t>
            </a:r>
          </a:p>
          <a:p>
            <a:pPr marL="502920" indent="-457200">
              <a:buAutoNum type="arabicPeriod"/>
            </a:pPr>
            <a:r>
              <a:rPr lang="en-US" dirty="0"/>
              <a:t>I Never Told them They Couldn’t!</a:t>
            </a:r>
          </a:p>
        </p:txBody>
      </p:sp>
    </p:spTree>
    <p:extLst>
      <p:ext uri="{BB962C8B-B14F-4D97-AF65-F5344CB8AC3E}">
        <p14:creationId xmlns:p14="http://schemas.microsoft.com/office/powerpoint/2010/main" val="356817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1F143-03EB-0842-9ECB-87418C375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Leaders/teachers Need to Be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18310-94B0-204C-AAC3-BC847B7164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Passionate</a:t>
            </a:r>
          </a:p>
          <a:p>
            <a:r>
              <a:rPr lang="en-US" dirty="0"/>
              <a:t>Fun</a:t>
            </a:r>
          </a:p>
          <a:p>
            <a:r>
              <a:rPr lang="en-US" dirty="0"/>
              <a:t>Organized</a:t>
            </a:r>
          </a:p>
          <a:p>
            <a:r>
              <a:rPr lang="en-US" dirty="0"/>
              <a:t>Caring</a:t>
            </a:r>
          </a:p>
          <a:p>
            <a:r>
              <a:rPr lang="en-US" dirty="0"/>
              <a:t>Trustworthy</a:t>
            </a:r>
          </a:p>
          <a:p>
            <a:r>
              <a:rPr lang="en-US" dirty="0"/>
              <a:t>Inspiring</a:t>
            </a:r>
          </a:p>
          <a:p>
            <a:pPr marL="45720" indent="0">
              <a:buNone/>
            </a:pPr>
            <a:r>
              <a:rPr lang="en-US" dirty="0"/>
              <a:t>	</a:t>
            </a:r>
            <a:r>
              <a:rPr lang="en-US" sz="2800" dirty="0"/>
              <a:t>What are they? Attitude or skills?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58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5EB2B-3B51-C147-9C60-75CBFD48F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38C6E-1719-6F48-9523-491D75AE1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Your Attitude?</a:t>
            </a:r>
          </a:p>
          <a:p>
            <a:r>
              <a:rPr lang="en-US" dirty="0"/>
              <a:t>What is Their Attitude?</a:t>
            </a:r>
          </a:p>
          <a:p>
            <a:r>
              <a:rPr lang="en-US" dirty="0"/>
              <a:t>Can Either or Both Be Changed?</a:t>
            </a:r>
          </a:p>
          <a:p>
            <a:r>
              <a:rPr lang="en-US" dirty="0"/>
              <a:t>How? When? Where? Why?</a:t>
            </a:r>
          </a:p>
          <a:p>
            <a:r>
              <a:rPr lang="en-US" dirty="0"/>
              <a:t>Your Turn!</a:t>
            </a:r>
          </a:p>
        </p:txBody>
      </p:sp>
    </p:spTree>
    <p:extLst>
      <p:ext uri="{BB962C8B-B14F-4D97-AF65-F5344CB8AC3E}">
        <p14:creationId xmlns:p14="http://schemas.microsoft.com/office/powerpoint/2010/main" val="105294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F1FEC-8E25-CD4D-A2B9-2C007C96BB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1653540"/>
            <a:ext cx="10058400" cy="2743200"/>
          </a:xfrm>
        </p:spPr>
        <p:txBody>
          <a:bodyPr>
            <a:normAutofit/>
          </a:bodyPr>
          <a:lstStyle/>
          <a:p>
            <a:r>
              <a:rPr lang="en-US" sz="4800" dirty="0"/>
              <a:t>Dr. Frank </a:t>
            </a:r>
            <a:r>
              <a:rPr lang="en-US" sz="4800" dirty="0" err="1"/>
              <a:t>Tracz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F86A19-93F1-6446-AD05-527326BB38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4396740"/>
            <a:ext cx="10058400" cy="1329457"/>
          </a:xfrm>
        </p:spPr>
        <p:txBody>
          <a:bodyPr/>
          <a:lstStyle/>
          <a:p>
            <a:r>
              <a:rPr lang="en-US" dirty="0"/>
              <a:t>Director of Bands</a:t>
            </a:r>
          </a:p>
          <a:p>
            <a:r>
              <a:rPr lang="en-US" dirty="0"/>
              <a:t>Kansas State University</a:t>
            </a:r>
          </a:p>
          <a:p>
            <a:r>
              <a:rPr lang="en-US" dirty="0"/>
              <a:t>ftracz@ksu.edu</a:t>
            </a:r>
          </a:p>
          <a:p>
            <a:r>
              <a:rPr lang="en-US" dirty="0" err="1"/>
              <a:t>Ksu.edu</a:t>
            </a:r>
            <a:r>
              <a:rPr lang="en-US" dirty="0"/>
              <a:t>/band – Downloads!</a:t>
            </a:r>
          </a:p>
        </p:txBody>
      </p:sp>
    </p:spTree>
    <p:extLst>
      <p:ext uri="{BB962C8B-B14F-4D97-AF65-F5344CB8AC3E}">
        <p14:creationId xmlns:p14="http://schemas.microsoft.com/office/powerpoint/2010/main" val="305295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434EA-3C39-4B45-845C-A4D87CFC6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“Attitude” is the strongest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87A35-53C4-5E4A-8199-7B4C5A1BF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Did you take this class in college?</a:t>
            </a:r>
          </a:p>
          <a:p>
            <a:r>
              <a:rPr lang="en-US" dirty="0"/>
              <a:t>Why not?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56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6A8FE-E791-EC44-87EF-1831F8A80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Attitude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A1FAE-AEEF-5945-8699-7A2F7D458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Can’t Test It</a:t>
            </a:r>
          </a:p>
          <a:p>
            <a:r>
              <a:rPr lang="en-US" dirty="0"/>
              <a:t>Can’t Measure It</a:t>
            </a:r>
          </a:p>
        </p:txBody>
      </p:sp>
    </p:spTree>
    <p:extLst>
      <p:ext uri="{BB962C8B-B14F-4D97-AF65-F5344CB8AC3E}">
        <p14:creationId xmlns:p14="http://schemas.microsoft.com/office/powerpoint/2010/main" val="105451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D1F54-7968-5141-A34C-D36DB9231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Above Are ALL skills!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EBE44-3830-5B47-94F7-FE7EB5DEF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dirty="0"/>
              <a:t>Therefore:</a:t>
            </a:r>
          </a:p>
          <a:p>
            <a:r>
              <a:rPr lang="en-US" dirty="0"/>
              <a:t>Practice them! Get Better.</a:t>
            </a:r>
          </a:p>
          <a:p>
            <a:r>
              <a:rPr lang="en-US" dirty="0"/>
              <a:t>“</a:t>
            </a:r>
            <a:r>
              <a:rPr lang="en-US" i="1" dirty="0"/>
              <a:t>We have information we need, we don’t use it</a:t>
            </a:r>
            <a:r>
              <a:rPr lang="en-US" dirty="0"/>
              <a:t>.” – (French Fries)</a:t>
            </a:r>
          </a:p>
          <a:p>
            <a:r>
              <a:rPr lang="en-US" dirty="0"/>
              <a:t>Change is Unpopular</a:t>
            </a:r>
          </a:p>
          <a:p>
            <a:r>
              <a:rPr lang="en-US" u="sng" dirty="0"/>
              <a:t>We</a:t>
            </a:r>
            <a:r>
              <a:rPr lang="en-US" dirty="0"/>
              <a:t> </a:t>
            </a:r>
            <a:r>
              <a:rPr lang="en-US" u="sng" dirty="0"/>
              <a:t>Need</a:t>
            </a:r>
            <a:r>
              <a:rPr lang="en-US" dirty="0"/>
              <a:t> </a:t>
            </a:r>
            <a:r>
              <a:rPr lang="en-US" u="sng" dirty="0"/>
              <a:t>To</a:t>
            </a:r>
            <a:r>
              <a:rPr lang="en-US" dirty="0"/>
              <a:t> </a:t>
            </a:r>
            <a:r>
              <a:rPr lang="en-US" u="sng" dirty="0"/>
              <a:t>Change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73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51A1E-82A9-974F-BB45-FBE5DF4F5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Amelia Earhart, Aviation pioneer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7CB12-7F16-3245-9FC0-079C3846F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dirty="0"/>
              <a:t>The most </a:t>
            </a:r>
            <a:r>
              <a:rPr lang="en-US"/>
              <a:t>difficult  </a:t>
            </a:r>
            <a:r>
              <a:rPr lang="en-US" dirty="0"/>
              <a:t>is the decision to act. The rest is merely tenacity!</a:t>
            </a:r>
          </a:p>
        </p:txBody>
      </p:sp>
    </p:spTree>
    <p:extLst>
      <p:ext uri="{BB962C8B-B14F-4D97-AF65-F5344CB8AC3E}">
        <p14:creationId xmlns:p14="http://schemas.microsoft.com/office/powerpoint/2010/main" val="182411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F4531-9D80-324E-BD7B-BBB88A007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Humor: Shortest Distance Between two People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C1E4A-44B3-A746-97C3-763789CBF8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People will not remember what you do or say</a:t>
            </a:r>
          </a:p>
          <a:p>
            <a:r>
              <a:rPr lang="en-US" dirty="0"/>
              <a:t>They will remember how you made them feel</a:t>
            </a:r>
          </a:p>
        </p:txBody>
      </p:sp>
    </p:spTree>
    <p:extLst>
      <p:ext uri="{BB962C8B-B14F-4D97-AF65-F5344CB8AC3E}">
        <p14:creationId xmlns:p14="http://schemas.microsoft.com/office/powerpoint/2010/main" val="155004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5718A-30D6-7242-8D51-2BB31AA46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teacher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CB29E-D3E7-324F-9207-B0317AE3A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the Most Important Person</a:t>
            </a:r>
          </a:p>
          <a:p>
            <a:r>
              <a:rPr lang="en-US" u="sng" dirty="0"/>
              <a:t>This</a:t>
            </a:r>
            <a:r>
              <a:rPr lang="en-US" dirty="0"/>
              <a:t> is </a:t>
            </a:r>
            <a:r>
              <a:rPr lang="en-US" u="sng" dirty="0"/>
              <a:t>Your</a:t>
            </a:r>
            <a:r>
              <a:rPr lang="en-US" dirty="0"/>
              <a:t> Opportunity</a:t>
            </a:r>
          </a:p>
          <a:p>
            <a:r>
              <a:rPr lang="en-US" dirty="0"/>
              <a:t>You Provide Influence and Direction</a:t>
            </a:r>
          </a:p>
        </p:txBody>
      </p:sp>
    </p:spTree>
    <p:extLst>
      <p:ext uri="{BB962C8B-B14F-4D97-AF65-F5344CB8AC3E}">
        <p14:creationId xmlns:p14="http://schemas.microsoft.com/office/powerpoint/2010/main" val="270411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red line presentation (widescreen).potx" id="{8018D45A-0B59-4186-B046-1FF8092889B6}" vid="{86C2525B-C90B-4FD6-8D61-5E85FA833A06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Red Line Business 16x9</Template>
  <TotalTime>81</TotalTime>
  <Words>707</Words>
  <Application>Microsoft Macintosh PowerPoint</Application>
  <PresentationFormat>Widescreen</PresentationFormat>
  <Paragraphs>148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Cambria</vt:lpstr>
      <vt:lpstr>Red Line Business 16x9</vt:lpstr>
      <vt:lpstr>Attitude:  Key To Success</vt:lpstr>
      <vt:lpstr>Attitudes/Skills</vt:lpstr>
      <vt:lpstr>Leaders/teachers Need to Be</vt:lpstr>
      <vt:lpstr>“Attitude” is the strongest</vt:lpstr>
      <vt:lpstr>Attitude</vt:lpstr>
      <vt:lpstr>Above Are ALL skills!</vt:lpstr>
      <vt:lpstr>Amelia Earhart, Aviation pioneer</vt:lpstr>
      <vt:lpstr>Humor: Shortest Distance Between two People</vt:lpstr>
      <vt:lpstr>The teacher</vt:lpstr>
      <vt:lpstr>It is Not:</vt:lpstr>
      <vt:lpstr>It’s what you do “do”!</vt:lpstr>
      <vt:lpstr>Applicable Knowledge</vt:lpstr>
      <vt:lpstr>First Impressions</vt:lpstr>
      <vt:lpstr>We/Us Replaces I/Me</vt:lpstr>
      <vt:lpstr>Start with great expectations</vt:lpstr>
      <vt:lpstr>PowerPoint Presentation</vt:lpstr>
      <vt:lpstr>#1 Fear of All</vt:lpstr>
      <vt:lpstr>Choose to Understand before being understood</vt:lpstr>
      <vt:lpstr>Habits Do Not Last!</vt:lpstr>
      <vt:lpstr>Exercises</vt:lpstr>
      <vt:lpstr>Comfort Zone </vt:lpstr>
      <vt:lpstr>Motivation</vt:lpstr>
      <vt:lpstr>Leaders vs. Followers</vt:lpstr>
      <vt:lpstr>You, your talents, your limitations </vt:lpstr>
      <vt:lpstr>PowerPoint Presentation</vt:lpstr>
      <vt:lpstr>PowerPoint Presentation</vt:lpstr>
      <vt:lpstr>Time Continuum</vt:lpstr>
      <vt:lpstr>Exercise #2</vt:lpstr>
      <vt:lpstr>PowerPoint Presentation</vt:lpstr>
      <vt:lpstr>Thoughts</vt:lpstr>
      <vt:lpstr>Dr. Frank Tracz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Attitude:  Key To Success</dc:title>
  <dc:creator>Rachel Mallon</dc:creator>
  <cp:lastModifiedBy>Frank Tracz</cp:lastModifiedBy>
  <cp:revision>11</cp:revision>
  <dcterms:created xsi:type="dcterms:W3CDTF">2018-08-10T12:38:35Z</dcterms:created>
  <dcterms:modified xsi:type="dcterms:W3CDTF">2018-10-02T17:28:08Z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